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60" r:id="rId5"/>
    <p:sldId id="263" r:id="rId6"/>
    <p:sldId id="264" r:id="rId7"/>
    <p:sldId id="262" r:id="rId8"/>
    <p:sldId id="265" r:id="rId9"/>
    <p:sldId id="266" r:id="rId10"/>
    <p:sldId id="267"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1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7772400" cy="2003425"/>
          </a:xfrm>
        </p:spPr>
        <p:txBody>
          <a:bodyPr>
            <a:normAutofit/>
          </a:bodyPr>
          <a:lstStyle/>
          <a:p>
            <a:r>
              <a:rPr lang="en-US" sz="3600" b="1" dirty="0" smtClean="0"/>
              <a:t>ANEES AHMED V. </a:t>
            </a:r>
            <a:r>
              <a:rPr lang="en-US" sz="3600" b="1" dirty="0" smtClean="0"/>
              <a:t>UNIVERSITY </a:t>
            </a:r>
            <a:r>
              <a:rPr lang="en-US" sz="3600" b="1" dirty="0" smtClean="0"/>
              <a:t>OF DELHI </a:t>
            </a:r>
            <a:r>
              <a:rPr lang="en-US" sz="3600" b="1" dirty="0"/>
              <a:t/>
            </a:r>
            <a:br>
              <a:rPr lang="en-US" sz="3600" b="1" dirty="0"/>
            </a:br>
            <a:r>
              <a:rPr lang="en-US" sz="3600" b="1" dirty="0" err="1" smtClean="0"/>
              <a:t>Judgement</a:t>
            </a:r>
            <a:r>
              <a:rPr lang="en-US" sz="3600" b="1" dirty="0" smtClean="0"/>
              <a:t> delivered by J. </a:t>
            </a:r>
            <a:r>
              <a:rPr lang="en-US" sz="3600" b="1" dirty="0" err="1" smtClean="0"/>
              <a:t>Mukundakam</a:t>
            </a:r>
            <a:r>
              <a:rPr lang="en-US" sz="3600" b="1" dirty="0" smtClean="0"/>
              <a:t> Sharma</a:t>
            </a:r>
            <a:endParaRPr lang="en-US" sz="3600" b="1" dirty="0"/>
          </a:p>
        </p:txBody>
      </p:sp>
      <p:sp>
        <p:nvSpPr>
          <p:cNvPr id="3" name="Subtitle 2"/>
          <p:cNvSpPr>
            <a:spLocks noGrp="1"/>
          </p:cNvSpPr>
          <p:nvPr>
            <p:ph type="subTitle" idx="1"/>
          </p:nvPr>
        </p:nvSpPr>
        <p:spPr/>
        <p:txBody>
          <a:bodyPr>
            <a:normAutofit/>
          </a:bodyPr>
          <a:lstStyle/>
          <a:p>
            <a:r>
              <a:rPr lang="en-US" dirty="0" smtClean="0">
                <a:solidFill>
                  <a:schemeClr val="tx1">
                    <a:lumMod val="95000"/>
                  </a:schemeClr>
                </a:solidFill>
              </a:rPr>
              <a:t>ADVOCATES RIGHT TO TAKE UP LAW TEACHING</a:t>
            </a:r>
          </a:p>
          <a:p>
            <a:r>
              <a:rPr lang="en-US" dirty="0" smtClean="0">
                <a:solidFill>
                  <a:schemeClr val="tx1">
                    <a:lumMod val="95000"/>
                  </a:schemeClr>
                </a:solidFill>
              </a:rPr>
              <a:t>- AANCHAL</a:t>
            </a:r>
            <a:r>
              <a:rPr lang="en-US" dirty="0" smtClean="0">
                <a:solidFill>
                  <a:srgbClr val="FF0000"/>
                </a:solidFill>
              </a:rPr>
              <a:t> </a:t>
            </a:r>
            <a:endParaRPr lang="en-US" dirty="0">
              <a:solidFill>
                <a:schemeClr val="tx1"/>
              </a:solidFill>
            </a:endParaRPr>
          </a:p>
        </p:txBody>
      </p:sp>
    </p:spTree>
    <p:extLst>
      <p:ext uri="{BB962C8B-B14F-4D97-AF65-F5344CB8AC3E}">
        <p14:creationId xmlns:p14="http://schemas.microsoft.com/office/powerpoint/2010/main" val="2117226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90600"/>
            <a:ext cx="8534400" cy="5867400"/>
          </a:xfrm>
        </p:spPr>
        <p:txBody>
          <a:bodyPr>
            <a:normAutofit fontScale="92500" lnSpcReduction="10000"/>
          </a:bodyPr>
          <a:lstStyle/>
          <a:p>
            <a:pPr algn="just"/>
            <a:r>
              <a:rPr lang="en-US" sz="2400" dirty="0" smtClean="0"/>
              <a:t>The court </a:t>
            </a:r>
            <a:r>
              <a:rPr lang="en-US" sz="2400" dirty="0"/>
              <a:t>held that the </a:t>
            </a:r>
            <a:r>
              <a:rPr lang="en-US" sz="2400" b="1" dirty="0"/>
              <a:t>obligation of the teaching faculty </a:t>
            </a:r>
            <a:r>
              <a:rPr lang="en-US" sz="2400" dirty="0"/>
              <a:t>to the students cannot be ignored. There are several facts of teaching namely, delivering lectures, taking tutorials and </a:t>
            </a:r>
            <a:r>
              <a:rPr lang="en-US" sz="2400" dirty="0" smtClean="0"/>
              <a:t>seminars, doing </a:t>
            </a:r>
            <a:r>
              <a:rPr lang="en-US" sz="2400" dirty="0"/>
              <a:t>research </a:t>
            </a:r>
            <a:r>
              <a:rPr lang="en-US" sz="2400" dirty="0" smtClean="0"/>
              <a:t>work etc. In </a:t>
            </a:r>
            <a:r>
              <a:rPr lang="en-US" sz="2400" dirty="0"/>
              <a:t>order to give an exposure to the students undergoing the law course to acquire some practical experience, permission is granted to lawyers practicing in the Courts to undertake such law teaching provided such teaching does </a:t>
            </a:r>
            <a:r>
              <a:rPr lang="en-US" sz="2400" dirty="0" smtClean="0"/>
              <a:t>not take </a:t>
            </a:r>
            <a:r>
              <a:rPr lang="en-US" sz="2400" dirty="0"/>
              <a:t>up more than three hours a day</a:t>
            </a:r>
            <a:r>
              <a:rPr lang="en-US" dirty="0" smtClean="0"/>
              <a:t>.</a:t>
            </a:r>
          </a:p>
          <a:p>
            <a:pPr algn="just"/>
            <a:r>
              <a:rPr lang="en-US" sz="2400" b="1" dirty="0"/>
              <a:t>Clause 5 of the </a:t>
            </a:r>
            <a:r>
              <a:rPr lang="en-US" sz="2400" b="1" dirty="0" smtClean="0"/>
              <a:t>Ordinance of DU </a:t>
            </a:r>
            <a:r>
              <a:rPr lang="en-US" sz="2400" dirty="0" smtClean="0"/>
              <a:t>provides </a:t>
            </a:r>
            <a:r>
              <a:rPr lang="en-US" sz="2400" dirty="0"/>
              <a:t>that a full time teacher of the Delhi University is required to devote his time only to teaching and research in the University and, therefore, a full time teacher cannot undertake any other professional activity, such as practicing law as an </a:t>
            </a:r>
            <a:r>
              <a:rPr lang="en-US" sz="2400" dirty="0" smtClean="0"/>
              <a:t>advocate.</a:t>
            </a:r>
          </a:p>
          <a:p>
            <a:pPr algn="just"/>
            <a:r>
              <a:rPr lang="en-US" sz="2400" dirty="0" smtClean="0"/>
              <a:t>The </a:t>
            </a:r>
            <a:r>
              <a:rPr lang="en-US" sz="2400" dirty="0"/>
              <a:t>specific stand of the Delhi University that no full time teacher of the Delhi be he or she is in the Law Faculty or in any other Faculty of the University is not entitled to practice as a lawyer as long as he is a full time teacher in the </a:t>
            </a:r>
            <a:r>
              <a:rPr lang="en-US" sz="2400" dirty="0" smtClean="0"/>
              <a:t>University appears to be valid and reasonable. </a:t>
            </a:r>
          </a:p>
          <a:p>
            <a:pPr algn="just"/>
            <a:endParaRPr lang="en-US" dirty="0"/>
          </a:p>
        </p:txBody>
      </p:sp>
    </p:spTree>
    <p:extLst>
      <p:ext uri="{BB962C8B-B14F-4D97-AF65-F5344CB8AC3E}">
        <p14:creationId xmlns:p14="http://schemas.microsoft.com/office/powerpoint/2010/main" val="67438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763000" cy="6629400"/>
          </a:xfrm>
        </p:spPr>
        <p:txBody>
          <a:bodyPr>
            <a:normAutofit/>
          </a:bodyPr>
          <a:lstStyle/>
          <a:p>
            <a:pPr algn="just"/>
            <a:r>
              <a:rPr lang="en-US" sz="2400" dirty="0"/>
              <a:t>The University Grants </a:t>
            </a:r>
            <a:r>
              <a:rPr lang="en-US" sz="2400" dirty="0" smtClean="0"/>
              <a:t>Commission had </a:t>
            </a:r>
            <a:r>
              <a:rPr lang="en-US" sz="2400" dirty="0"/>
              <a:t>also </a:t>
            </a:r>
            <a:r>
              <a:rPr lang="en-US" sz="2400" dirty="0" smtClean="0"/>
              <a:t>informed </a:t>
            </a:r>
            <a:r>
              <a:rPr lang="en-US" sz="2400" dirty="0"/>
              <a:t>the Registrar of the </a:t>
            </a:r>
            <a:r>
              <a:rPr lang="en-US" sz="2400" dirty="0" smtClean="0"/>
              <a:t>University </a:t>
            </a:r>
            <a:r>
              <a:rPr lang="en-US" sz="2400" dirty="0"/>
              <a:t>that full time law teachers in University Departments and affiliated Law Colleges would not be permitted to enroll as members of the Bar </a:t>
            </a:r>
            <a:r>
              <a:rPr lang="en-US" sz="2400" dirty="0" smtClean="0"/>
              <a:t>but </a:t>
            </a:r>
            <a:r>
              <a:rPr lang="en-US" sz="2400" dirty="0"/>
              <a:t>they should be allowed and permitted to appear in Courts for social action or </a:t>
            </a:r>
            <a:r>
              <a:rPr lang="en-US" sz="2400" dirty="0" smtClean="0"/>
              <a:t>PIL matters </a:t>
            </a:r>
            <a:r>
              <a:rPr lang="en-US" sz="2400" dirty="0"/>
              <a:t>as well as legal aid/public interest litigation connected </a:t>
            </a:r>
            <a:r>
              <a:rPr lang="en-US" sz="2400" dirty="0" smtClean="0"/>
              <a:t>therewith but said </a:t>
            </a:r>
            <a:r>
              <a:rPr lang="en-US" sz="2400" dirty="0"/>
              <a:t>permission is </a:t>
            </a:r>
            <a:r>
              <a:rPr lang="en-US" sz="2400" dirty="0" smtClean="0"/>
              <a:t>restricted. </a:t>
            </a:r>
          </a:p>
          <a:p>
            <a:pPr algn="just"/>
            <a:r>
              <a:rPr lang="en-US" sz="2400" dirty="0" smtClean="0"/>
              <a:t>The Court </a:t>
            </a:r>
            <a:r>
              <a:rPr lang="en-US" sz="2400" dirty="0"/>
              <a:t>also held that </a:t>
            </a:r>
            <a:r>
              <a:rPr lang="en-US" sz="2400" b="1" dirty="0"/>
              <a:t>Rule 49 of Chapter II</a:t>
            </a:r>
            <a:r>
              <a:rPr lang="en-US" sz="2400" dirty="0"/>
              <a:t>, (Standards of Professional Conduct and Etiquette) Section VII (Restrictions on other employments) of the </a:t>
            </a:r>
            <a:r>
              <a:rPr lang="en-US" sz="2400" dirty="0" smtClean="0"/>
              <a:t>BCI Rules </a:t>
            </a:r>
            <a:r>
              <a:rPr lang="en-US" sz="2400" dirty="0"/>
              <a:t>which provides that </a:t>
            </a:r>
            <a:r>
              <a:rPr lang="en-US" sz="2400" dirty="0" smtClean="0"/>
              <a:t>“</a:t>
            </a:r>
            <a:r>
              <a:rPr lang="en-US" sz="2400" i="1" dirty="0" smtClean="0"/>
              <a:t>an </a:t>
            </a:r>
            <a:r>
              <a:rPr lang="en-US" sz="2400" i="1" dirty="0"/>
              <a:t>advocate shall not be a full time salaried employee of any person, government, firm corporation or </a:t>
            </a:r>
            <a:r>
              <a:rPr lang="en-US" sz="2400" i="1" dirty="0" smtClean="0"/>
              <a:t>concern, as long as </a:t>
            </a:r>
            <a:r>
              <a:rPr lang="en-US" sz="2400" i="1" dirty="0"/>
              <a:t>he continues to practice, and shall, on taking up any such employment, intimate the fact to the Bar Council on whose roll his name appears and shall thereupon cease to </a:t>
            </a:r>
            <a:r>
              <a:rPr lang="en-US" sz="2400" i="1" dirty="0" smtClean="0"/>
              <a:t>practice </a:t>
            </a:r>
            <a:r>
              <a:rPr lang="en-US" sz="2400" i="1" dirty="0"/>
              <a:t>as an advocate so long as he continues in such </a:t>
            </a:r>
            <a:r>
              <a:rPr lang="en-US" sz="2400" i="1" dirty="0" smtClean="0"/>
              <a:t>employment</a:t>
            </a:r>
            <a:r>
              <a:rPr lang="en-US" sz="2400" dirty="0" smtClean="0"/>
              <a:t>.”</a:t>
            </a:r>
          </a:p>
          <a:p>
            <a:pPr algn="just"/>
            <a:endParaRPr lang="en-US" sz="2000" dirty="0"/>
          </a:p>
        </p:txBody>
      </p:sp>
    </p:spTree>
    <p:extLst>
      <p:ext uri="{BB962C8B-B14F-4D97-AF65-F5344CB8AC3E}">
        <p14:creationId xmlns:p14="http://schemas.microsoft.com/office/powerpoint/2010/main" val="2604751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sz="2400" dirty="0" smtClean="0"/>
              <a:t>On the contention that the BCI could not take up removal proceedings </a:t>
            </a:r>
            <a:r>
              <a:rPr lang="en-US" sz="2400" dirty="0"/>
              <a:t>against such full time salaried teachers of law who were subsequently </a:t>
            </a:r>
            <a:r>
              <a:rPr lang="en-US" sz="2400" dirty="0" smtClean="0"/>
              <a:t>enrolled </a:t>
            </a:r>
            <a:r>
              <a:rPr lang="en-US" sz="2400" dirty="0"/>
              <a:t>as </a:t>
            </a:r>
            <a:r>
              <a:rPr lang="en-US" sz="2400" dirty="0" smtClean="0"/>
              <a:t>advocates as </a:t>
            </a:r>
            <a:r>
              <a:rPr lang="en-US" sz="2400" dirty="0"/>
              <a:t>no such power could be exercised by the Bar Council of India and that also after expiry of about 20 years from the date of </a:t>
            </a:r>
            <a:r>
              <a:rPr lang="en-US" sz="2400" dirty="0" smtClean="0"/>
              <a:t>enrolment, </a:t>
            </a:r>
            <a:r>
              <a:rPr lang="en-US" sz="2400" dirty="0"/>
              <a:t>Court referred to </a:t>
            </a:r>
            <a:r>
              <a:rPr lang="en-US" sz="2400" b="1" dirty="0" err="1"/>
              <a:t>Satish</a:t>
            </a:r>
            <a:r>
              <a:rPr lang="en-US" sz="2400" b="1" dirty="0"/>
              <a:t> Kumar Sharma v. Bar Council of Himachal Pradesh</a:t>
            </a:r>
            <a:r>
              <a:rPr lang="en-US" sz="2400" dirty="0"/>
              <a:t> </a:t>
            </a:r>
            <a:r>
              <a:rPr lang="en-US" sz="2400" dirty="0" smtClean="0"/>
              <a:t>where it was held ,“</a:t>
            </a:r>
            <a:r>
              <a:rPr lang="en-US" sz="2400" i="1" dirty="0"/>
              <a:t>t</a:t>
            </a:r>
            <a:r>
              <a:rPr lang="en-US" sz="2400" i="1" dirty="0" smtClean="0"/>
              <a:t>he </a:t>
            </a:r>
            <a:r>
              <a:rPr lang="en-US" sz="2400" i="1" dirty="0"/>
              <a:t>contention that the respondent could not have cancelled enrolment of the appellant almost after a decade and half and that the respondent was estopped from doing so on the principle of promissory estoppel, did not impress us for the simple reason that the appellant suffered threshold bar and was not eligible to be enrolled as an Advocate and his enrolment itself as clearly contrary to Rule 49 of the Rules in the light of the facts stated above. Hence neither the principles of equity not promissory estoppel will come to the aid of the </a:t>
            </a:r>
            <a:r>
              <a:rPr lang="en-US" sz="2400" i="1" dirty="0" smtClean="0"/>
              <a:t>appellant”. </a:t>
            </a:r>
          </a:p>
          <a:p>
            <a:pPr marL="0" indent="0" algn="just">
              <a:buNone/>
            </a:pPr>
            <a:endParaRPr lang="en-US" sz="2400" i="1" dirty="0"/>
          </a:p>
        </p:txBody>
      </p:sp>
    </p:spTree>
    <p:extLst>
      <p:ext uri="{BB962C8B-B14F-4D97-AF65-F5344CB8AC3E}">
        <p14:creationId xmlns:p14="http://schemas.microsoft.com/office/powerpoint/2010/main" val="30713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normAutofit/>
          </a:bodyPr>
          <a:lstStyle/>
          <a:p>
            <a:pPr marL="514350" indent="-514350" algn="just">
              <a:buAutoNum type="arabicPeriod"/>
            </a:pPr>
            <a:r>
              <a:rPr lang="en-US" sz="2400" dirty="0" smtClean="0"/>
              <a:t>The Court held that there can be no </a:t>
            </a:r>
            <a:r>
              <a:rPr lang="en-US" sz="2400" dirty="0" err="1" smtClean="0"/>
              <a:t>estopple</a:t>
            </a:r>
            <a:r>
              <a:rPr lang="en-US" sz="2400" dirty="0" smtClean="0"/>
              <a:t> against the statute, </a:t>
            </a:r>
            <a:r>
              <a:rPr lang="en-US" sz="2400" dirty="0"/>
              <a:t>as held in </a:t>
            </a:r>
            <a:r>
              <a:rPr lang="en-US" sz="2400" b="1" dirty="0"/>
              <a:t>Indira </a:t>
            </a:r>
            <a:r>
              <a:rPr lang="en-US" sz="2400" b="1" dirty="0" err="1"/>
              <a:t>Bai</a:t>
            </a:r>
            <a:r>
              <a:rPr lang="en-US" sz="2400" b="1" dirty="0"/>
              <a:t> v</a:t>
            </a:r>
            <a:r>
              <a:rPr lang="en-US" sz="2400" b="1" dirty="0" smtClean="0"/>
              <a:t>. </a:t>
            </a:r>
            <a:r>
              <a:rPr lang="en-US" sz="2400" b="1" dirty="0" err="1" smtClean="0"/>
              <a:t>Nand</a:t>
            </a:r>
            <a:r>
              <a:rPr lang="en-US" sz="2400" b="1" dirty="0" smtClean="0"/>
              <a:t> Kishore.</a:t>
            </a:r>
            <a:r>
              <a:rPr lang="en-US" sz="2400" dirty="0" smtClean="0"/>
              <a:t> </a:t>
            </a:r>
          </a:p>
          <a:p>
            <a:pPr marL="514350" indent="-514350" algn="just">
              <a:buAutoNum type="arabicPeriod"/>
            </a:pPr>
            <a:r>
              <a:rPr lang="en-US" sz="2400" dirty="0" smtClean="0"/>
              <a:t>Full </a:t>
            </a:r>
            <a:r>
              <a:rPr lang="en-US" sz="2400" dirty="0"/>
              <a:t>time law teachers of the Law Faculty of the Delhi University could not have enrolled themselves as advocates and, therefore, enrolment given to the said teachers by the State Bar Council was per se void and </a:t>
            </a:r>
            <a:r>
              <a:rPr lang="en-US" sz="2400" dirty="0" smtClean="0"/>
              <a:t>illegal.</a:t>
            </a:r>
          </a:p>
          <a:p>
            <a:pPr marL="514350" indent="-514350">
              <a:buAutoNum type="arabicPeriod"/>
            </a:pPr>
            <a:r>
              <a:rPr lang="en-US" sz="2400" dirty="0" smtClean="0"/>
              <a:t>However the court </a:t>
            </a:r>
            <a:r>
              <a:rPr lang="en-US" sz="2400" dirty="0"/>
              <a:t>held that a part time teacher of law could be enrolled as an advocate and also that an advocate after being enrolled could take up part time law teaching. </a:t>
            </a:r>
          </a:p>
          <a:p>
            <a:endParaRPr lang="en-US" dirty="0"/>
          </a:p>
        </p:txBody>
      </p:sp>
    </p:spTree>
    <p:extLst>
      <p:ext uri="{BB962C8B-B14F-4D97-AF65-F5344CB8AC3E}">
        <p14:creationId xmlns:p14="http://schemas.microsoft.com/office/powerpoint/2010/main" val="3808515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IMPORTANT PROVISIONS</a:t>
            </a:r>
            <a:endParaRPr lang="en-US" sz="3600" b="1" dirty="0"/>
          </a:p>
        </p:txBody>
      </p:sp>
      <p:sp>
        <p:nvSpPr>
          <p:cNvPr id="3" name="Content Placeholder 2"/>
          <p:cNvSpPr>
            <a:spLocks noGrp="1"/>
          </p:cNvSpPr>
          <p:nvPr>
            <p:ph idx="1"/>
          </p:nvPr>
        </p:nvSpPr>
        <p:spPr/>
        <p:txBody>
          <a:bodyPr>
            <a:normAutofit/>
          </a:bodyPr>
          <a:lstStyle/>
          <a:p>
            <a:r>
              <a:rPr lang="en-US" dirty="0" smtClean="0"/>
              <a:t>RULE 3 of Advocates Right to take up law Teaching Rules, 1979</a:t>
            </a:r>
          </a:p>
          <a:p>
            <a:r>
              <a:rPr lang="en-US" dirty="0" smtClean="0"/>
              <a:t>Rule 49 of Chapter II of Section VII of BCI Rules</a:t>
            </a:r>
          </a:p>
          <a:p>
            <a:r>
              <a:rPr lang="en-US" dirty="0" smtClean="0"/>
              <a:t>Rule 103 of State Bar Council</a:t>
            </a:r>
          </a:p>
          <a:p>
            <a:r>
              <a:rPr lang="en-US" dirty="0" smtClean="0"/>
              <a:t>Resolution 108 of 1996 passed by the BCI</a:t>
            </a:r>
          </a:p>
          <a:p>
            <a:r>
              <a:rPr lang="en-US" dirty="0" smtClean="0"/>
              <a:t>Clause 5 of Ordinance XI of Delhi University</a:t>
            </a:r>
            <a:endParaRPr lang="en-US" dirty="0"/>
          </a:p>
        </p:txBody>
      </p:sp>
    </p:spTree>
    <p:extLst>
      <p:ext uri="{BB962C8B-B14F-4D97-AF65-F5344CB8AC3E}">
        <p14:creationId xmlns:p14="http://schemas.microsoft.com/office/powerpoint/2010/main" val="2118800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FACTS</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sz="2000" dirty="0"/>
              <a:t>A</a:t>
            </a:r>
            <a:r>
              <a:rPr lang="en-US" sz="2000" dirty="0" smtClean="0"/>
              <a:t> </a:t>
            </a:r>
            <a:r>
              <a:rPr lang="en-US" sz="2000" dirty="0"/>
              <a:t>writ petition was filed by the petitioners by way of </a:t>
            </a:r>
            <a:r>
              <a:rPr lang="en-US" sz="2000" dirty="0" smtClean="0"/>
              <a:t>PIL </a:t>
            </a:r>
            <a:r>
              <a:rPr lang="en-US" sz="2000" dirty="0"/>
              <a:t>for a direction to respondent No. 1/Delhi University to take disciplinary action against all Full Time Law Teachers of the Delhi University, who were practicing in the courts and also praying for a direction to prohibit all Full Time Law Teachers of the Faculty of Law of the University of Delhi from carrying on legal practice/profession and also from appearing in the courts of law any manner. The petitioner had also sought for a direction to the Delhi State Bar Council, respondent No. 3 to cancel the enrolment/</a:t>
            </a:r>
            <a:r>
              <a:rPr lang="en-US" sz="2000" dirty="0" err="1"/>
              <a:t>licence</a:t>
            </a:r>
            <a:r>
              <a:rPr lang="en-US" sz="2000" dirty="0"/>
              <a:t> to practice given to Full Time Law Teachers</a:t>
            </a:r>
            <a:r>
              <a:rPr lang="en-US" sz="2000" dirty="0" smtClean="0"/>
              <a:t>.</a:t>
            </a:r>
          </a:p>
          <a:p>
            <a:pPr algn="just"/>
            <a:r>
              <a:rPr lang="en-US" sz="2000" dirty="0" smtClean="0"/>
              <a:t>Another </a:t>
            </a:r>
            <a:r>
              <a:rPr lang="en-US" sz="2000" dirty="0"/>
              <a:t>petition was filed by the petitioner, who was a Professor of Law the Faculty of Law, of the </a:t>
            </a:r>
            <a:r>
              <a:rPr lang="en-US" sz="2000" dirty="0" smtClean="0"/>
              <a:t>challenging </a:t>
            </a:r>
            <a:r>
              <a:rPr lang="en-US" sz="2000" dirty="0"/>
              <a:t>the order passed by the </a:t>
            </a:r>
            <a:r>
              <a:rPr lang="en-US" sz="2000" dirty="0" smtClean="0"/>
              <a:t>BCI removing </a:t>
            </a:r>
            <a:r>
              <a:rPr lang="en-US" sz="2000" dirty="0"/>
              <a:t>the name of the petitioner from the roll of Advocates of the Bar Council with a further direction that it would be open to the petitioner to make a fresh application for enrolment as an Advocate on his ceasing to be in </a:t>
            </a:r>
            <a:r>
              <a:rPr lang="en-US" sz="2000" dirty="0" smtClean="0"/>
              <a:t>employment.</a:t>
            </a:r>
            <a:endParaRPr lang="en-US" sz="2000" dirty="0"/>
          </a:p>
        </p:txBody>
      </p:sp>
    </p:spTree>
    <p:extLst>
      <p:ext uri="{BB962C8B-B14F-4D97-AF65-F5344CB8AC3E}">
        <p14:creationId xmlns:p14="http://schemas.microsoft.com/office/powerpoint/2010/main" val="1892528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ISSUE</a:t>
            </a:r>
            <a:endParaRPr lang="en-US" b="1" dirty="0"/>
          </a:p>
        </p:txBody>
      </p:sp>
      <p:sp>
        <p:nvSpPr>
          <p:cNvPr id="3" name="Content Placeholder 2"/>
          <p:cNvSpPr>
            <a:spLocks noGrp="1"/>
          </p:cNvSpPr>
          <p:nvPr>
            <p:ph idx="1"/>
          </p:nvPr>
        </p:nvSpPr>
        <p:spPr/>
        <p:txBody>
          <a:bodyPr/>
          <a:lstStyle/>
          <a:p>
            <a:pPr algn="just"/>
            <a:r>
              <a:rPr lang="en-US" dirty="0" smtClean="0"/>
              <a:t>Whether </a:t>
            </a:r>
            <a:r>
              <a:rPr lang="en-US" dirty="0"/>
              <a:t>a faculty member in the Faculty of Law, University of Delhi could subsequently enroll himself as an advocate and appear in a court of law and simultaneously carry on the duties of a full-time faculty member of the Faculty of Law, University of Delhi.</a:t>
            </a:r>
          </a:p>
        </p:txBody>
      </p:sp>
    </p:spTree>
    <p:extLst>
      <p:ext uri="{BB962C8B-B14F-4D97-AF65-F5344CB8AC3E}">
        <p14:creationId xmlns:p14="http://schemas.microsoft.com/office/powerpoint/2010/main" val="725347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CONTENTIONS OF PARTIES</a:t>
            </a:r>
            <a:endParaRPr lang="en-US" dirty="0"/>
          </a:p>
        </p:txBody>
      </p:sp>
      <p:sp>
        <p:nvSpPr>
          <p:cNvPr id="3" name="Content Placeholder 2"/>
          <p:cNvSpPr>
            <a:spLocks noGrp="1"/>
          </p:cNvSpPr>
          <p:nvPr>
            <p:ph sz="half" idx="1"/>
          </p:nvPr>
        </p:nvSpPr>
        <p:spPr/>
        <p:txBody>
          <a:bodyPr>
            <a:normAutofit/>
          </a:bodyPr>
          <a:lstStyle/>
          <a:p>
            <a:pPr algn="just"/>
            <a:r>
              <a:rPr lang="en-US" dirty="0" smtClean="0"/>
              <a:t>The </a:t>
            </a:r>
            <a:r>
              <a:rPr lang="en-US" dirty="0"/>
              <a:t>petitioners referred to various statutes and provisions which prohibit full time teachers from practicing on courts and that by doing so, they are neglecting their obligation towards the students. </a:t>
            </a:r>
          </a:p>
          <a:p>
            <a:endParaRPr lang="en-US" dirty="0"/>
          </a:p>
        </p:txBody>
      </p:sp>
      <p:sp>
        <p:nvSpPr>
          <p:cNvPr id="4" name="Content Placeholder 3"/>
          <p:cNvSpPr>
            <a:spLocks noGrp="1"/>
          </p:cNvSpPr>
          <p:nvPr>
            <p:ph sz="half" idx="2"/>
          </p:nvPr>
        </p:nvSpPr>
        <p:spPr/>
        <p:txBody>
          <a:bodyPr>
            <a:normAutofit/>
          </a:bodyPr>
          <a:lstStyle/>
          <a:p>
            <a:pPr algn="just"/>
            <a:r>
              <a:rPr lang="en-US" dirty="0" smtClean="0"/>
              <a:t>Respondents were </a:t>
            </a:r>
            <a:r>
              <a:rPr lang="en-US" dirty="0"/>
              <a:t>all full time faculty members of the University of Delhi, </a:t>
            </a:r>
            <a:r>
              <a:rPr lang="en-US" dirty="0" smtClean="0"/>
              <a:t>who contended that as per </a:t>
            </a:r>
            <a:r>
              <a:rPr lang="en-US" b="1" dirty="0" smtClean="0"/>
              <a:t>Rule 3 of The Advocates Right to take up Law Teaching Rules 1979</a:t>
            </a:r>
            <a:r>
              <a:rPr lang="en-US" dirty="0" smtClean="0"/>
              <a:t>, they were entitled to practice in courts . </a:t>
            </a:r>
            <a:endParaRPr lang="en-US" dirty="0"/>
          </a:p>
        </p:txBody>
      </p:sp>
    </p:spTree>
    <p:extLst>
      <p:ext uri="{BB962C8B-B14F-4D97-AF65-F5344CB8AC3E}">
        <p14:creationId xmlns:p14="http://schemas.microsoft.com/office/powerpoint/2010/main" val="4048562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is </a:t>
            </a:r>
            <a:r>
              <a:rPr lang="en-US" sz="3200" b="1" dirty="0"/>
              <a:t>Rule 3 of The Advocates Right to take up Law Teaching Rules 1979</a:t>
            </a:r>
            <a:r>
              <a:rPr lang="en-US" sz="3200" b="1" dirty="0" smtClean="0"/>
              <a:t>  </a:t>
            </a:r>
            <a:endParaRPr lang="en-US" sz="3200" b="1" dirty="0"/>
          </a:p>
        </p:txBody>
      </p:sp>
      <p:sp>
        <p:nvSpPr>
          <p:cNvPr id="3" name="Content Placeholder 2"/>
          <p:cNvSpPr>
            <a:spLocks noGrp="1"/>
          </p:cNvSpPr>
          <p:nvPr>
            <p:ph idx="1"/>
          </p:nvPr>
        </p:nvSpPr>
        <p:spPr/>
        <p:txBody>
          <a:bodyPr>
            <a:normAutofit/>
          </a:bodyPr>
          <a:lstStyle/>
          <a:p>
            <a:pPr algn="just"/>
            <a:r>
              <a:rPr lang="en-US" dirty="0"/>
              <a:t>Notwithstanding anything to the contrary contained in any rule under this Act, an advocate may, while </a:t>
            </a:r>
            <a:r>
              <a:rPr lang="en-US" dirty="0" err="1"/>
              <a:t>practising</a:t>
            </a:r>
            <a:r>
              <a:rPr lang="en-US" dirty="0"/>
              <a:t>, take up teaching of law in any educational institution which is affiliated to a University within the meaning of the University Grants </a:t>
            </a:r>
            <a:r>
              <a:rPr lang="en-US" dirty="0" smtClean="0"/>
              <a:t>Commission </a:t>
            </a:r>
            <a:r>
              <a:rPr lang="en-US" dirty="0"/>
              <a:t>Act, </a:t>
            </a:r>
            <a:r>
              <a:rPr lang="en-US" dirty="0" smtClean="0"/>
              <a:t>1956, so </a:t>
            </a:r>
            <a:r>
              <a:rPr lang="en-US" dirty="0"/>
              <a:t>long as the hours during which he is so engaged in the teaching of law do not exceed three hours a </a:t>
            </a:r>
            <a:r>
              <a:rPr lang="en-US" dirty="0" smtClean="0"/>
              <a:t>day.</a:t>
            </a:r>
            <a:endParaRPr lang="en-US" dirty="0"/>
          </a:p>
        </p:txBody>
      </p:sp>
    </p:spTree>
    <p:extLst>
      <p:ext uri="{BB962C8B-B14F-4D97-AF65-F5344CB8AC3E}">
        <p14:creationId xmlns:p14="http://schemas.microsoft.com/office/powerpoint/2010/main" val="76158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of the BCI</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2000" dirty="0"/>
              <a:t>The counsel of the BCI referred to Rule 103 of the Delhi State Bar Council Rules which states that any </a:t>
            </a:r>
            <a:r>
              <a:rPr lang="en-US" sz="2000" dirty="0" err="1"/>
              <a:t>any</a:t>
            </a:r>
            <a:r>
              <a:rPr lang="en-US" sz="2000" dirty="0"/>
              <a:t> person, who is either in part time or full time service cannot be enrolled as an Advocate, whereas a part-time teacher of law could be admitted as an Advocate</a:t>
            </a:r>
            <a:r>
              <a:rPr lang="en-US" sz="2000" dirty="0" smtClean="0"/>
              <a:t>. He </a:t>
            </a:r>
            <a:r>
              <a:rPr lang="en-US" sz="2000" dirty="0"/>
              <a:t>further submitted that Full Time Law Teachers could not have been enrolled as Advocates as provided for under rule 103 of the Delhi Bar Council Rules and that the 1979 Rule is a rule that operates post-enrolment and has no application to a person, who is not an Advocate.  </a:t>
            </a:r>
            <a:endParaRPr lang="en-US" sz="2000" dirty="0" smtClean="0"/>
          </a:p>
          <a:p>
            <a:pPr algn="just"/>
            <a:r>
              <a:rPr lang="en-US" sz="2000" dirty="0"/>
              <a:t>Resolution No. 108 of </a:t>
            </a:r>
            <a:r>
              <a:rPr lang="en-US" sz="2000" dirty="0" smtClean="0"/>
              <a:t>1996 passed </a:t>
            </a:r>
            <a:r>
              <a:rPr lang="en-US" sz="2000" dirty="0"/>
              <a:t>by the BCI disapproves the practice of enrolling full time salaried teachers in law, who were not enrolled as advocates at the time of their whole time appointment as teachers and direct all the Star Bar Councils to take immediate steps to initiate removal proceedings </a:t>
            </a:r>
            <a:r>
              <a:rPr lang="en-US" sz="2000" dirty="0" smtClean="0"/>
              <a:t>against such teachers.</a:t>
            </a:r>
          </a:p>
          <a:p>
            <a:pPr algn="just"/>
            <a:r>
              <a:rPr lang="en-US" sz="2000" dirty="0"/>
              <a:t>Clause 5 of Ordinance </a:t>
            </a:r>
            <a:r>
              <a:rPr lang="en-US" sz="2000" dirty="0" smtClean="0"/>
              <a:t>XI of Delhi University provides </a:t>
            </a:r>
            <a:r>
              <a:rPr lang="en-US" sz="2000" dirty="0"/>
              <a:t>that a teacher shall devote his/her whole time to the service of the University and shall not, without the permission of the University, engage </a:t>
            </a:r>
            <a:r>
              <a:rPr lang="en-US" sz="2000" dirty="0" smtClean="0"/>
              <a:t>himself in other employment. </a:t>
            </a:r>
          </a:p>
          <a:p>
            <a:pPr algn="just"/>
            <a:endParaRPr lang="en-US" sz="2000" dirty="0"/>
          </a:p>
          <a:p>
            <a:endParaRPr lang="en-US" dirty="0"/>
          </a:p>
        </p:txBody>
      </p:sp>
    </p:spTree>
    <p:extLst>
      <p:ext uri="{BB962C8B-B14F-4D97-AF65-F5344CB8AC3E}">
        <p14:creationId xmlns:p14="http://schemas.microsoft.com/office/powerpoint/2010/main" val="180941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636"/>
            <a:ext cx="8229600" cy="868362"/>
          </a:xfrm>
        </p:spPr>
        <p:txBody>
          <a:bodyPr>
            <a:normAutofit fontScale="90000"/>
          </a:bodyPr>
          <a:lstStyle/>
          <a:p>
            <a:r>
              <a:rPr lang="en-US" dirty="0" smtClean="0"/>
              <a:t>Observations of Delhi High Court</a:t>
            </a:r>
            <a:endParaRPr lang="en-US" dirty="0"/>
          </a:p>
        </p:txBody>
      </p:sp>
      <p:sp>
        <p:nvSpPr>
          <p:cNvPr id="3" name="Content Placeholder 2"/>
          <p:cNvSpPr>
            <a:spLocks noGrp="1"/>
          </p:cNvSpPr>
          <p:nvPr>
            <p:ph idx="1"/>
          </p:nvPr>
        </p:nvSpPr>
        <p:spPr>
          <a:xfrm>
            <a:off x="457200" y="838200"/>
            <a:ext cx="8229600" cy="6019800"/>
          </a:xfrm>
        </p:spPr>
        <p:txBody>
          <a:bodyPr>
            <a:normAutofit/>
          </a:bodyPr>
          <a:lstStyle/>
          <a:p>
            <a:pPr algn="just"/>
            <a:r>
              <a:rPr lang="en-US" sz="2400" dirty="0" smtClean="0"/>
              <a:t>If </a:t>
            </a:r>
            <a:r>
              <a:rPr lang="en-US" sz="2400" dirty="0"/>
              <a:t>a writ petition is filed by a person driven by public interest and such a writ petitioner comes with clean heart, clean mind and clean objectives and is filed bona fide for the purpose of only serving a public interest, such a petition cannot be </a:t>
            </a:r>
            <a:r>
              <a:rPr lang="en-US" sz="2400" dirty="0" smtClean="0"/>
              <a:t>dismissed (K.R</a:t>
            </a:r>
            <a:r>
              <a:rPr lang="en-US" sz="2400" dirty="0"/>
              <a:t>. </a:t>
            </a:r>
            <a:r>
              <a:rPr lang="en-US" sz="2400" dirty="0" err="1"/>
              <a:t>Srinivas</a:t>
            </a:r>
            <a:r>
              <a:rPr lang="en-US" sz="2400" dirty="0"/>
              <a:t> v. </a:t>
            </a:r>
            <a:r>
              <a:rPr lang="en-US" sz="2400" dirty="0" smtClean="0"/>
              <a:t>R.M</a:t>
            </a:r>
            <a:r>
              <a:rPr lang="en-US" sz="2400" dirty="0"/>
              <a:t>. </a:t>
            </a:r>
            <a:r>
              <a:rPr lang="en-US" sz="2400" dirty="0" err="1" smtClean="0"/>
              <a:t>Premchand</a:t>
            </a:r>
            <a:r>
              <a:rPr lang="en-US" sz="2400" dirty="0" smtClean="0"/>
              <a:t>) </a:t>
            </a:r>
          </a:p>
          <a:p>
            <a:pPr algn="just"/>
            <a:r>
              <a:rPr lang="en-US" sz="2400" dirty="0"/>
              <a:t>The allegations of the full time Law teachers against the petitioners are based on surmises and conjecture. The petitioner </a:t>
            </a:r>
            <a:r>
              <a:rPr lang="en-US" sz="2400" dirty="0" smtClean="0"/>
              <a:t>has </a:t>
            </a:r>
            <a:r>
              <a:rPr lang="en-US" sz="2400" dirty="0"/>
              <a:t>filed the present public interest litigation is an Advocate of this Court and is a responsible officer of the Court. The cause which is sought to be espoused </a:t>
            </a:r>
            <a:r>
              <a:rPr lang="en-US" sz="2400" dirty="0" smtClean="0"/>
              <a:t>is </a:t>
            </a:r>
            <a:r>
              <a:rPr lang="en-US" sz="2400" dirty="0"/>
              <a:t>of public importance hence writ petition cannot be dismissed on the ground of </a:t>
            </a:r>
            <a:r>
              <a:rPr lang="en-US" sz="2400" dirty="0" smtClean="0"/>
              <a:t>maintainability. </a:t>
            </a:r>
            <a:endParaRPr lang="en-US" sz="2400" dirty="0"/>
          </a:p>
        </p:txBody>
      </p:sp>
    </p:spTree>
    <p:extLst>
      <p:ext uri="{BB962C8B-B14F-4D97-AF65-F5344CB8AC3E}">
        <p14:creationId xmlns:p14="http://schemas.microsoft.com/office/powerpoint/2010/main" val="246986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sz="2400" dirty="0" smtClean="0"/>
              <a:t>In </a:t>
            </a:r>
            <a:r>
              <a:rPr lang="en-US" sz="2400" b="1" dirty="0" smtClean="0"/>
              <a:t>Rule 103 of Bar Council of Delhi Rules</a:t>
            </a:r>
            <a:r>
              <a:rPr lang="en-US" sz="2400" dirty="0" smtClean="0"/>
              <a:t>, it </a:t>
            </a:r>
            <a:r>
              <a:rPr lang="en-US" sz="2400" dirty="0"/>
              <a:t>is provided that any person either in part-time or full time employment cannot be enrolled as an advocate but under the proviso is provided that a part-time teacher of Law could be admitted as an advocate. Therefore, under the aforesaid provision a </a:t>
            </a:r>
            <a:r>
              <a:rPr lang="en-US" sz="2400" dirty="0" smtClean="0"/>
              <a:t>part-time </a:t>
            </a:r>
            <a:r>
              <a:rPr lang="en-US" sz="2400" dirty="0"/>
              <a:t>Law teacher could be enrolled as an advocate but no such privilege or benefit is available to a full time Law teacher</a:t>
            </a:r>
            <a:r>
              <a:rPr lang="en-US" sz="2400" dirty="0" smtClean="0"/>
              <a:t>.</a:t>
            </a:r>
          </a:p>
          <a:p>
            <a:pPr algn="just"/>
            <a:r>
              <a:rPr lang="en-US" sz="2400" dirty="0" smtClean="0"/>
              <a:t>The </a:t>
            </a:r>
            <a:r>
              <a:rPr lang="en-US" sz="2400" b="1" dirty="0" smtClean="0"/>
              <a:t>1979 Rules </a:t>
            </a:r>
            <a:r>
              <a:rPr lang="en-US" sz="2400" dirty="0" smtClean="0"/>
              <a:t>state that an </a:t>
            </a:r>
            <a:r>
              <a:rPr lang="en-US" sz="2400" dirty="0"/>
              <a:t>advocate is empowered to take up law teaching provided the same does not exceed three hours a day. Therefore, the said rules clearly establish that the same are applicable and come into operation post enrollment and have no application to a person prior to his enrollment as an advocate. It was sought to be contended by all the law teachers that a person can combine law teaching and law practice simultaneously provided law teaching does not exceed three hours a day. It was submitted by them that after adaptation of the aforesaid rules, a lawyer could take up full time law teaching in regular scale of pay and, therefore, the converse is also possible </a:t>
            </a:r>
            <a:r>
              <a:rPr lang="en-US" sz="2400" dirty="0" smtClean="0"/>
              <a:t>therefore</a:t>
            </a:r>
            <a:r>
              <a:rPr lang="en-US" sz="2400" dirty="0"/>
              <a:t>, a Law teacher could also be enrolled as an Advocate. </a:t>
            </a:r>
            <a:r>
              <a:rPr lang="en-US" sz="2400" dirty="0" smtClean="0"/>
              <a:t>Such </a:t>
            </a:r>
            <a:r>
              <a:rPr lang="en-US" sz="2400" dirty="0"/>
              <a:t>an interpretation is not only fallacious </a:t>
            </a:r>
            <a:r>
              <a:rPr lang="en-US" sz="2400" dirty="0" smtClean="0"/>
              <a:t>&amp; absurd</a:t>
            </a:r>
            <a:r>
              <a:rPr lang="en-US" sz="2400" dirty="0"/>
              <a:t>.</a:t>
            </a:r>
          </a:p>
        </p:txBody>
      </p:sp>
    </p:spTree>
    <p:extLst>
      <p:ext uri="{BB962C8B-B14F-4D97-AF65-F5344CB8AC3E}">
        <p14:creationId xmlns:p14="http://schemas.microsoft.com/office/powerpoint/2010/main" val="2155418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TotalTime>
  <Words>1668</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ANEES AHMED V. UNIVERSITY OF DELHI  Judgement delivered by J. Mukundakam Sharma</vt:lpstr>
      <vt:lpstr>IMPORTANT PROVISIONS</vt:lpstr>
      <vt:lpstr>FACTS</vt:lpstr>
      <vt:lpstr>ISSUE</vt:lpstr>
      <vt:lpstr>CONTENTIONS OF PARTIES</vt:lpstr>
      <vt:lpstr>What is Rule 3 of The Advocates Right to take up Law Teaching Rules 1979  </vt:lpstr>
      <vt:lpstr>Submissions of the BCI</vt:lpstr>
      <vt:lpstr>Observations of Delhi High Court</vt:lpstr>
      <vt:lpstr>PowerPoint Presentation</vt:lpstr>
      <vt:lpstr>Cont..</vt:lpstr>
      <vt:lpstr>PowerPoint Presentation</vt:lpstr>
      <vt:lpstr>PowerPoint Presentation</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ANEES AHMED V. UNIVERISTY OF DELHI </dc:title>
  <dc:creator>Dell</dc:creator>
  <cp:lastModifiedBy>Dell</cp:lastModifiedBy>
  <cp:revision>58</cp:revision>
  <dcterms:created xsi:type="dcterms:W3CDTF">2006-08-16T00:00:00Z</dcterms:created>
  <dcterms:modified xsi:type="dcterms:W3CDTF">2020-05-07T06:48:16Z</dcterms:modified>
</cp:coreProperties>
</file>